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4" r:id="rId3"/>
    <p:sldMasterId id="2147483656" r:id="rId4"/>
    <p:sldMasterId id="2147483658" r:id="rId5"/>
    <p:sldMasterId id="2147483660" r:id="rId6"/>
    <p:sldMasterId id="2147483662" r:id="rId7"/>
    <p:sldMasterId id="2147483664" r:id="rId8"/>
    <p:sldMasterId id="2147483666" r:id="rId9"/>
  </p:sldMasterIdLst>
  <p:notesMasterIdLst>
    <p:notesMasterId r:id="rId54"/>
  </p:notesMasterIdLst>
  <p:sldIdLst>
    <p:sldId id="256" r:id="rId10"/>
    <p:sldId id="257" r:id="rId11"/>
    <p:sldId id="258" r:id="rId12"/>
    <p:sldId id="259" r:id="rId13"/>
    <p:sldId id="260" r:id="rId14"/>
    <p:sldId id="302" r:id="rId15"/>
    <p:sldId id="303" r:id="rId16"/>
    <p:sldId id="262" r:id="rId17"/>
    <p:sldId id="263" r:id="rId18"/>
    <p:sldId id="264" r:id="rId19"/>
    <p:sldId id="265" r:id="rId20"/>
    <p:sldId id="266" r:id="rId21"/>
    <p:sldId id="267" r:id="rId22"/>
    <p:sldId id="300" r:id="rId23"/>
    <p:sldId id="269" r:id="rId24"/>
    <p:sldId id="270" r:id="rId25"/>
    <p:sldId id="271" r:id="rId26"/>
    <p:sldId id="299" r:id="rId27"/>
    <p:sldId id="273" r:id="rId28"/>
    <p:sldId id="275" r:id="rId29"/>
    <p:sldId id="274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304" r:id="rId39"/>
    <p:sldId id="284" r:id="rId40"/>
    <p:sldId id="285" r:id="rId41"/>
    <p:sldId id="286" r:id="rId42"/>
    <p:sldId id="287" r:id="rId43"/>
    <p:sldId id="288" r:id="rId44"/>
    <p:sldId id="289" r:id="rId45"/>
    <p:sldId id="301" r:id="rId46"/>
    <p:sldId id="290" r:id="rId47"/>
    <p:sldId id="293" r:id="rId48"/>
    <p:sldId id="294" r:id="rId49"/>
    <p:sldId id="295" r:id="rId50"/>
    <p:sldId id="296" r:id="rId51"/>
    <p:sldId id="297" r:id="rId52"/>
    <p:sldId id="298" r:id="rId53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28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BFA9F-9606-4726-94FD-9921208C8F1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B8C13-7549-4B81-AADF-B38578C47F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8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B8C13-7549-4B81-AADF-B38578C47F8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7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8AFCAE2-4F53-4132-AE20-F11A9AA5C51A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1E03989-0D41-4620-B024-B69AEF029E8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A237231-F2D7-4381-9D99-79F3229330B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빈 화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0B3E284-94F1-450C-A438-585CC8DC5847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C18C88A-9B92-495F-9BC7-7FFFC4A0EEF9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FE4A3A1-6373-4ADD-8E5F-60DA6842E9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DE0B67-F142-4A20-ADF7-F96D448B15A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EDBE3348-2CB0-493D-A9B8-484C96ADEB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AD3A28F-E57B-477A-BC34-B4EF0818876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27FA9F20-336E-4BC8-BC27-124FD80E45D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F75E5DEC-9968-4AEE-A332-A29A1212EFC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&lt;바닥글&gt;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D8FE299-7813-4A1B-84F2-C35177D7124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3553302-FC94-4B5B-BE11-08B7D10A3445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개요 텍스트의 서식을 편집하려면 클릭하십시오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2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3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4</a:t>
            </a:r>
            <a:r>
              <a:rPr lang="ko-K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5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6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7</a:t>
            </a:r>
            <a:r>
              <a:rPr lang="ko-K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번째 개요 수준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09E37A1-9B65-47FC-B101-EE9378A32D66}" type="slidenum"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BCDEC96-3E05-402D-87EC-70DE3B631D4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45D84AF-6495-445B-AD60-033097036EB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8536C12-8EB8-4857-A726-3A6DE40E935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77C0A3-D960-4751-A540-4B3EF6C7C68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4"/>
          <p:cNvSpPr/>
          <p:nvPr/>
        </p:nvSpPr>
        <p:spPr>
          <a:xfrm>
            <a:off x="10002960" y="6501600"/>
            <a:ext cx="2170800" cy="23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900" b="0" u="none" strike="noStrike">
                <a:solidFill>
                  <a:schemeClr val="lt1"/>
                </a:solidFill>
                <a:effectLst/>
                <a:uFillTx/>
                <a:latin typeface="Arial"/>
                <a:ea typeface="Pretendard"/>
              </a:rPr>
              <a:t>ⓒSaebyeol Yu. Saebyeol’s PowerPoint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510480"/>
            <a:ext cx="10972080" cy="67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ko-K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제목 텍스트의 서식을 편집하려면 클릭하십시오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.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F9E327-CF0D-4391-A6A2-1B54EE046C8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Pretendard"/>
                <a:ea typeface="Pretendard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맑은 고딕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g2738/my_RISC-V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4"/>
          <p:cNvSpPr/>
          <p:nvPr/>
        </p:nvSpPr>
        <p:spPr>
          <a:xfrm>
            <a:off x="398880" y="1635120"/>
            <a:ext cx="8417987" cy="13835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altLang="en-US" sz="6000" b="0" u="none" strike="noStrike" dirty="0" err="1" smtClean="0">
                <a:solidFill>
                  <a:srgbClr val="FFFFFF"/>
                </a:solidFill>
                <a:effectLst/>
                <a:uFillTx/>
                <a:latin typeface="맑은 고딕"/>
              </a:rPr>
              <a:t>스마트팜</a:t>
            </a:r>
            <a:r>
              <a:rPr lang="ko-KR" altLang="en-US" sz="6000" b="0" u="none" strike="noStrike" dirty="0" smtClean="0">
                <a:solidFill>
                  <a:srgbClr val="FFFFFF"/>
                </a:solidFill>
                <a:effectLst/>
                <a:uFillTx/>
                <a:latin typeface="맑은 고딕"/>
              </a:rPr>
              <a:t> 모니터링 장치</a:t>
            </a:r>
            <a:endParaRPr lang="en-US" sz="6000" b="0" u="none" strike="noStrike" dirty="0" smtClean="0">
              <a:solidFill>
                <a:srgbClr val="FFFFFF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400" b="0" u="none" strike="noStrike" spc="-150" dirty="0" smtClean="0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RISC-V with AMBA APB protocol</a:t>
            </a:r>
            <a:endParaRPr lang="en-US" sz="2400" b="0" u="none" strike="noStrike" dirty="0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10425600" y="5940000"/>
            <a:ext cx="1094040" cy="45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400" b="0" u="none" strike="noStrike">
                <a:solidFill>
                  <a:schemeClr val="lt1"/>
                </a:solidFill>
                <a:effectLst/>
                <a:uFillTx/>
                <a:latin typeface="Pretendard"/>
                <a:ea typeface="Pretendard"/>
              </a:rPr>
              <a:t>박호윤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맑은 고딕"/>
            </a:endParaRPr>
          </a:p>
        </p:txBody>
      </p:sp>
      <p:cxnSp>
        <p:nvCxnSpPr>
          <p:cNvPr id="68" name="직선 연결선 6"/>
          <p:cNvCxnSpPr/>
          <p:nvPr/>
        </p:nvCxnSpPr>
        <p:spPr>
          <a:xfrm>
            <a:off x="513000" y="2542320"/>
            <a:ext cx="11703240" cy="3240"/>
          </a:xfrm>
          <a:prstGeom prst="straightConnector1">
            <a:avLst/>
          </a:prstGeom>
          <a:ln w="36000">
            <a:solidFill>
              <a:srgbClr val="FFFFFF"/>
            </a:solidFill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22"/>
          <p:cNvSpPr/>
          <p:nvPr/>
        </p:nvSpPr>
        <p:spPr>
          <a:xfrm flipH="1">
            <a:off x="434160" y="486000"/>
            <a:ext cx="775512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protocol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3" name="그림 102"/>
          <p:cNvPicPr/>
          <p:nvPr/>
        </p:nvPicPr>
        <p:blipFill>
          <a:blip r:embed="rId2"/>
          <a:stretch/>
        </p:blipFill>
        <p:spPr>
          <a:xfrm>
            <a:off x="4481280" y="1440000"/>
            <a:ext cx="7038720" cy="496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59"/>
          <p:cNvSpPr/>
          <p:nvPr/>
        </p:nvSpPr>
        <p:spPr>
          <a:xfrm>
            <a:off x="405000" y="1514160"/>
            <a:ext cx="4327020" cy="53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CPU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는 모든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PP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를 메모리로서 인식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하며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패리패럴의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선택은 </a:t>
            </a:r>
            <a:r>
              <a:rPr lang="ko-KR" alt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매모리맵을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이용 주소로 구분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,</a:t>
            </a:r>
            <a:r>
              <a:rPr lang="ko-KR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모든 신호의 구조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(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프로토콜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)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은 </a:t>
            </a:r>
            <a:r>
              <a:rPr lang="ko-KR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동일</a:t>
            </a:r>
            <a:endParaRPr lang="en-US" sz="20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  <a:p>
            <a:pPr algn="just" defTabSz="914400">
              <a:lnSpc>
                <a:spcPct val="100000"/>
              </a:lnSpc>
            </a:pPr>
            <a:endParaRPr lang="en-US" sz="2000" b="1" dirty="0">
              <a:solidFill>
                <a:schemeClr val="accent1">
                  <a:lumMod val="50000"/>
                </a:schemeClr>
              </a:solidFill>
              <a:latin typeface="Pretendard"/>
              <a:ea typeface="Pretendard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MASTER</a:t>
            </a:r>
            <a:endParaRPr lang="en-US" sz="20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  <a:p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CPU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의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PWRITE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에 따라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PP</a:t>
            </a:r>
            <a:r>
              <a:rPr lang="ko-KR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모드 </a:t>
            </a:r>
            <a:r>
              <a:rPr lang="ko-KR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설정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PADDR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특정 </a:t>
            </a: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 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선택</a:t>
            </a:r>
            <a:endParaRPr lang="en-US" altLang="ko-KR" sz="20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  <a:p>
            <a:pPr algn="just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CPU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의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PSEL</a:t>
            </a:r>
            <a:r>
              <a:rPr lang="ko-KR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신호로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PP 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준비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PEN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신호로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동작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READY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신호를 통해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CPU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에 </a:t>
            </a:r>
            <a:r>
              <a:rPr lang="ko-KR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완료</a:t>
            </a:r>
            <a:r>
              <a:rPr lang="ko-KR" altLang="en-US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확인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신호 송신</a:t>
            </a:r>
            <a:endParaRPr lang="en-US" sz="2000" b="0" u="none" strike="noStrike" dirty="0" smtClean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결과적으로</a:t>
            </a:r>
            <a:r>
              <a:rPr lang="en-US" alt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CPU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를 활용하면</a:t>
            </a:r>
            <a:r>
              <a:rPr lang="en-US" alt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복잡한 회로를 사용하여 리소스를 많이 쓰지만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</a:t>
            </a: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부분과 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주변장치 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부분을 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분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리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설계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와 확장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에 용이</a:t>
            </a:r>
            <a:r>
              <a:rPr lang="ko-KR" altLang="en-US" sz="2000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함</a:t>
            </a:r>
            <a:r>
              <a:rPr lang="en-US" alt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3588F6E-4260-4BB7-A7A3-B06A718C8D60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3"/>
          <p:cNvSpPr/>
          <p:nvPr/>
        </p:nvSpPr>
        <p:spPr>
          <a:xfrm flipH="1">
            <a:off x="5579640" y="5580000"/>
            <a:ext cx="59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106" name="직선 연결선 7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B02533-FA05-40EE-8FA1-AAA7E199DB75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5"/>
          <p:cNvSpPr/>
          <p:nvPr/>
        </p:nvSpPr>
        <p:spPr>
          <a:xfrm flipH="1">
            <a:off x="434160" y="486000"/>
            <a:ext cx="775512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RICS with APB protocol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08" name="그림 107"/>
          <p:cNvPicPr/>
          <p:nvPr/>
        </p:nvPicPr>
        <p:blipFill>
          <a:blip r:embed="rId2"/>
          <a:stretch/>
        </p:blipFill>
        <p:spPr>
          <a:xfrm>
            <a:off x="672120" y="2160000"/>
            <a:ext cx="10847880" cy="39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9E6E9EC-749A-4862-A39A-B11119F80A96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10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2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11" name="TextBox 2"/>
            <p:cNvSpPr/>
            <p:nvPr/>
          </p:nvSpPr>
          <p:spPr>
            <a:xfrm>
              <a:off x="6818040" y="3912120"/>
              <a:ext cx="360828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구현 및 검증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12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13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D92512-CB7F-41A7-A141-C78615F4BECF}" type="slidenum"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6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2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E0CDD7-4F94-49B7-9F24-8A0DC747FB56}" type="slidenum">
              <a:t>15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81" y="486001"/>
            <a:ext cx="8594659" cy="587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16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master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19" name="그림 118"/>
          <p:cNvPicPr/>
          <p:nvPr/>
        </p:nvPicPr>
        <p:blipFill>
          <a:blip r:embed="rId2"/>
          <a:stretch/>
        </p:blipFill>
        <p:spPr>
          <a:xfrm>
            <a:off x="4522573" y="486000"/>
            <a:ext cx="7053947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2C06D6-3799-4364-B0C7-3B3F263BE958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8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APB slave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1" name="그림 120"/>
          <p:cNvPicPr/>
          <p:nvPr/>
        </p:nvPicPr>
        <p:blipFill>
          <a:blip r:embed="rId2"/>
          <a:stretch/>
        </p:blipFill>
        <p:spPr>
          <a:xfrm>
            <a:off x="4962575" y="486000"/>
            <a:ext cx="6557425" cy="58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305F6C-8292-4F1E-AF4F-2911300B2E7E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en-US" altLang="ko-KR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PERIPHERALS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17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GP_GPIO </a:t>
            </a:r>
            <a:endParaRPr lang="en-US" sz="5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5" name="그림 124"/>
          <p:cNvPicPr/>
          <p:nvPr/>
        </p:nvPicPr>
        <p:blipFill>
          <a:blip r:embed="rId2"/>
          <a:stretch/>
        </p:blipFill>
        <p:spPr>
          <a:xfrm>
            <a:off x="540000" y="1580781"/>
            <a:ext cx="11160000" cy="399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E0D8104-56EB-46FD-A3EE-A17F6604BD2B}" type="slidenum">
              <a:t>19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294865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LED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나 스위치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버튼 입출력을 받을 수 있는 기본적인 입출력 장치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17"/>
          <p:cNvPicPr/>
          <p:nvPr/>
        </p:nvPicPr>
        <p:blipFill>
          <a:blip r:embed="rId2"/>
          <a:srcRect r="10931"/>
          <a:stretch/>
        </p:blipFill>
        <p:spPr>
          <a:xfrm>
            <a:off x="6095880" y="0"/>
            <a:ext cx="6105240" cy="68547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0" name="직선 연결선 2"/>
          <p:cNvCxnSpPr/>
          <p:nvPr/>
        </p:nvCxnSpPr>
        <p:spPr>
          <a:xfrm>
            <a:off x="144360" y="176400"/>
            <a:ext cx="12063240" cy="3240"/>
          </a:xfrm>
          <a:prstGeom prst="straightConnector1">
            <a:avLst/>
          </a:prstGeom>
          <a:ln w="76320">
            <a:solidFill>
              <a:srgbClr val="3A6375"/>
            </a:solidFill>
            <a:miter/>
          </a:ln>
        </p:spPr>
      </p:cxnSp>
      <p:cxnSp>
        <p:nvCxnSpPr>
          <p:cNvPr id="71" name="직선 연결선 3"/>
          <p:cNvCxnSpPr/>
          <p:nvPr/>
        </p:nvCxnSpPr>
        <p:spPr>
          <a:xfrm>
            <a:off x="144360" y="6705360"/>
            <a:ext cx="12063240" cy="3240"/>
          </a:xfrm>
          <a:prstGeom prst="straightConnector1">
            <a:avLst/>
          </a:prstGeom>
          <a:ln w="3240">
            <a:solidFill>
              <a:srgbClr val="3A6375"/>
            </a:solidFill>
            <a:miter/>
          </a:ln>
        </p:spPr>
      </p:cxnSp>
      <p:sp>
        <p:nvSpPr>
          <p:cNvPr id="72" name="TextBox 4"/>
          <p:cNvSpPr/>
          <p:nvPr/>
        </p:nvSpPr>
        <p:spPr>
          <a:xfrm>
            <a:off x="1229760" y="721800"/>
            <a:ext cx="1094040" cy="64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3600" b="1" u="none" strike="noStrike">
                <a:solidFill>
                  <a:schemeClr val="accent1"/>
                </a:solidFill>
                <a:effectLst/>
                <a:uFillTx/>
                <a:latin typeface="Pretendard Black"/>
                <a:ea typeface="Pretendard Black"/>
              </a:rPr>
              <a:t>목차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1856160" y="236232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1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4" name="TextBox 7"/>
          <p:cNvSpPr/>
          <p:nvPr/>
        </p:nvSpPr>
        <p:spPr>
          <a:xfrm>
            <a:off x="2585160" y="2300760"/>
            <a:ext cx="219960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프로젝트 개요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1856160" y="34383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2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6" name="TextBox 9"/>
          <p:cNvSpPr/>
          <p:nvPr/>
        </p:nvSpPr>
        <p:spPr>
          <a:xfrm>
            <a:off x="2585160" y="3376800"/>
            <a:ext cx="196272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구현 및 검증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7" name="TextBox 10"/>
          <p:cNvSpPr/>
          <p:nvPr/>
        </p:nvSpPr>
        <p:spPr>
          <a:xfrm>
            <a:off x="1856160" y="451476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3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8" name="TextBox 11"/>
          <p:cNvSpPr/>
          <p:nvPr/>
        </p:nvSpPr>
        <p:spPr>
          <a:xfrm>
            <a:off x="2585160" y="4453200"/>
            <a:ext cx="3310920" cy="517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결과 및 미래개선사항 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79" name="TextBox 12"/>
          <p:cNvSpPr/>
          <p:nvPr/>
        </p:nvSpPr>
        <p:spPr>
          <a:xfrm>
            <a:off x="1856160" y="5590800"/>
            <a:ext cx="349560" cy="39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4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0" name="TextBox 13"/>
          <p:cNvSpPr/>
          <p:nvPr/>
        </p:nvSpPr>
        <p:spPr>
          <a:xfrm>
            <a:off x="2585160" y="5529240"/>
            <a:ext cx="851760" cy="51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800" b="0" u="none" strike="noStrike" spc="-300">
                <a:solidFill>
                  <a:schemeClr val="accent1"/>
                </a:solidFill>
                <a:effectLst/>
                <a:uFillTx/>
                <a:latin typeface="맑은 고딕"/>
                <a:ea typeface="Pretendard"/>
              </a:rPr>
              <a:t>소감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81" name="TextBox 14"/>
          <p:cNvSpPr/>
          <p:nvPr/>
        </p:nvSpPr>
        <p:spPr>
          <a:xfrm>
            <a:off x="2585160" y="986040"/>
            <a:ext cx="2118600" cy="36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chemeClr val="accent1"/>
                </a:solidFill>
                <a:effectLst/>
                <a:uFillTx/>
                <a:latin typeface="Pretendard"/>
                <a:ea typeface="Pretendard"/>
              </a:rPr>
              <a:t>table of contents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876C3F-B986-4482-A8B0-735E1528C6C2}" type="slidenum"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20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GP_FND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9" name="그림 128"/>
          <p:cNvPicPr/>
          <p:nvPr/>
        </p:nvPicPr>
        <p:blipFill rotWithShape="1">
          <a:blip r:embed="rId2"/>
          <a:srcRect t="12738"/>
          <a:stretch/>
        </p:blipFill>
        <p:spPr>
          <a:xfrm>
            <a:off x="483840" y="1580781"/>
            <a:ext cx="11216160" cy="335188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35D3FF-007D-480B-BE3A-E5ADDE5860A7}" type="slidenum">
              <a:t>20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285792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FND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출력을 위한 모듈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GP_TIMER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27" name="그림 126"/>
          <p:cNvPicPr/>
          <p:nvPr/>
        </p:nvPicPr>
        <p:blipFill>
          <a:blip r:embed="rId2"/>
          <a:stretch/>
        </p:blipFill>
        <p:spPr>
          <a:xfrm>
            <a:off x="679680" y="1440000"/>
            <a:ext cx="10840320" cy="494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04B1AE-0186-4733-ACAD-F020B53FA947}" type="slidenum">
              <a:t>21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3329650" y="728301"/>
            <a:ext cx="514379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주기적으로 동작하는 기능</a:t>
            </a:r>
            <a:r>
              <a:rPr lang="ko-KR" altLang="en-US" dirty="0">
                <a:solidFill>
                  <a:srgbClr val="000000"/>
                </a:solidFill>
                <a:latin typeface="맑은 고딕"/>
              </a:rPr>
              <a:t>을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 위한 내부 타이머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GP_calculator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1" name="그림 130"/>
          <p:cNvPicPr/>
          <p:nvPr/>
        </p:nvPicPr>
        <p:blipFill>
          <a:blip r:embed="rId2"/>
          <a:stretch/>
        </p:blipFill>
        <p:spPr>
          <a:xfrm>
            <a:off x="434160" y="1442340"/>
            <a:ext cx="10983240" cy="4810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E149AD-A0D2-4C8C-AF8A-DD4C9F595934}" type="slidenum">
              <a:t>22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417420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CPU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가 지원하지 않는 동작을 위한 외부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/>
              </a:rPr>
              <a:t>연산장치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곱셈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나눗셈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나머지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)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69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GP_watch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3" name="그림 132"/>
          <p:cNvPicPr/>
          <p:nvPr/>
        </p:nvPicPr>
        <p:blipFill>
          <a:blip r:embed="rId2"/>
          <a:stretch/>
        </p:blipFill>
        <p:spPr>
          <a:xfrm>
            <a:off x="2426040" y="1440000"/>
            <a:ext cx="9093960" cy="486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02ED446-0E31-4136-91A1-C04E589697D2}" type="slidenum">
              <a:t>23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332965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전체 동작 시간을 표현하는 장치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25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GP_DHT11(</a:t>
            </a:r>
            <a:r>
              <a:rPr lang="ko-KR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온습도센서</a:t>
            </a: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A5D90B7-E0BB-4A44-9A83-2A1C77835DC3}" type="slidenum">
              <a:t>24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686025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/>
              </a:rPr>
              <a:t>온습도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 센서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0" y="1441080"/>
            <a:ext cx="11160593" cy="4286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4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GP_HC-SR04(</a:t>
            </a:r>
            <a:r>
              <a:rPr lang="ko-KR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초음파 </a:t>
            </a:r>
            <a:r>
              <a:rPr lang="ko-KR" sz="5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거리센서</a:t>
            </a: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5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25BA05-A7D4-4603-8844-41E55D830D9D}" type="slidenum">
              <a:t>25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503900" y="1469880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물탱크 수위 계측 장치로 사용되는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/>
              </a:rPr>
              <a:t>거리센서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0" y="1969158"/>
            <a:ext cx="10437040" cy="4346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21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39" name="그림 138"/>
          <p:cNvPicPr/>
          <p:nvPr/>
        </p:nvPicPr>
        <p:blipFill>
          <a:blip r:embed="rId2"/>
          <a:stretch/>
        </p:blipFill>
        <p:spPr>
          <a:xfrm>
            <a:off x="540000" y="1620000"/>
            <a:ext cx="11010960" cy="463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7CAE18-6363-41E8-A57C-414C141D7710}" type="slidenum">
              <a:t>26</a:t>
            </a:fld>
            <a:endParaRPr/>
          </a:p>
        </p:txBody>
      </p:sp>
      <p:sp>
        <p:nvSpPr>
          <p:cNvPr id="5" name="TextBox 56"/>
          <p:cNvSpPr/>
          <p:nvPr/>
        </p:nvSpPr>
        <p:spPr>
          <a:xfrm>
            <a:off x="2929600" y="728301"/>
            <a:ext cx="933408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</a:rPr>
              <a:t>: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상태를 출력하거나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</a:rPr>
              <a:t>사용자의 입력을 받는 장치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23"/>
          <p:cNvSpPr/>
          <p:nvPr/>
        </p:nvSpPr>
        <p:spPr>
          <a:xfrm flipH="1">
            <a:off x="434160" y="486000"/>
            <a:ext cx="9283680" cy="85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1" name="그림 140"/>
          <p:cNvPicPr/>
          <p:nvPr/>
        </p:nvPicPr>
        <p:blipFill>
          <a:blip r:embed="rId2"/>
          <a:stretch/>
        </p:blipFill>
        <p:spPr>
          <a:xfrm>
            <a:off x="563040" y="2023920"/>
            <a:ext cx="11316960" cy="427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BF1B14-380E-4362-B625-00F20B9DECCC}" type="slidenum"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직선 연결선 9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43" name="TextBox 29"/>
          <p:cNvSpPr/>
          <p:nvPr/>
        </p:nvSpPr>
        <p:spPr>
          <a:xfrm flipH="1">
            <a:off x="2462040" y="5536440"/>
            <a:ext cx="928368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회로 검증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1E2E0D-14F7-4679-8D42-F146D5EDF1BC}" type="slidenum"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</a:t>
            </a:r>
            <a:r>
              <a:rPr lang="en-US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IOBUFFER(</a:t>
            </a:r>
            <a:r>
              <a:rPr lang="en-US" sz="4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FIFO)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lang="en-US" sz="2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lang="ko-KR" sz="2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</a:t>
            </a:r>
            <a:r>
              <a:rPr lang="en-US" altLang="ko-KR" sz="2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 </a:t>
            </a:r>
            <a:r>
              <a:rPr lang="ko-KR" altLang="en-US" sz="2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모방</a:t>
            </a:r>
            <a:r>
              <a:rPr lang="ko-KR" sz="2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 </a:t>
            </a:r>
            <a:r>
              <a:rPr lang="ko-KR" sz="2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랜덤검증</a:t>
            </a:r>
            <a:r>
              <a:rPr lang="en-US" sz="2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00D12-D702-4182-831F-50CFA4DB3F7F}" type="slidenum">
              <a:t>29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87" y="486000"/>
            <a:ext cx="5054140" cy="587052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9239250" y="1720850"/>
            <a:ext cx="146050" cy="3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65746" y="1500209"/>
            <a:ext cx="4812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EVENT</a:t>
            </a:r>
            <a:endParaRPr lang="ko-KR" altLang="en-US" sz="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8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1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84" name="TextBox 2"/>
            <p:cNvSpPr/>
            <p:nvPr/>
          </p:nvSpPr>
          <p:spPr>
            <a:xfrm>
              <a:off x="6818040" y="3912120"/>
              <a:ext cx="391320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프로젝트 개요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8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8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B8C58C1-8D51-4A5B-B2A7-F9ABD59FF81F}" type="slidenum"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31"/>
          <p:cNvSpPr/>
          <p:nvPr/>
        </p:nvSpPr>
        <p:spPr>
          <a:xfrm flipH="1">
            <a:off x="434160" y="486000"/>
            <a:ext cx="928368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UART </a:t>
            </a:r>
            <a:r>
              <a:rPr lang="en-US" sz="5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IOBUFFER(</a:t>
            </a:r>
            <a:r>
              <a:rPr lang="en-US" sz="5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FIFO)</a:t>
            </a:r>
            <a:endParaRPr lang="en-US" sz="5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r>
              <a:rPr lang="en-US" sz="3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(UVM</a:t>
            </a:r>
            <a:r>
              <a:rPr lang="ko-KR" sz="3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구조</a:t>
            </a:r>
            <a:r>
              <a:rPr lang="en-US" altLang="ko-KR" sz="3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 </a:t>
            </a:r>
            <a:r>
              <a:rPr lang="ko-KR" altLang="en-US" sz="3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모방</a:t>
            </a:r>
            <a:r>
              <a:rPr lang="ko-KR" sz="3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 </a:t>
            </a:r>
            <a:r>
              <a:rPr lang="ko-KR" sz="3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랜덤검증</a:t>
            </a:r>
            <a:r>
              <a:rPr lang="en-US" sz="3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)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6" name="그림 145"/>
          <p:cNvPicPr/>
          <p:nvPr/>
        </p:nvPicPr>
        <p:blipFill>
          <a:blip r:embed="rId2"/>
          <a:stretch/>
        </p:blipFill>
        <p:spPr>
          <a:xfrm>
            <a:off x="0" y="1904040"/>
            <a:ext cx="9000000" cy="460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DA00D12-D702-4182-831F-50CFA4DB3F7F}" type="slidenum">
              <a:t>30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7047"/>
          <a:stretch/>
        </p:blipFill>
        <p:spPr>
          <a:xfrm>
            <a:off x="9004799" y="42092"/>
            <a:ext cx="3187202" cy="30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4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GPUART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48" name="그림 147"/>
          <p:cNvPicPr/>
          <p:nvPr/>
        </p:nvPicPr>
        <p:blipFill>
          <a:blip r:embed="rId2"/>
          <a:stretch/>
        </p:blipFill>
        <p:spPr>
          <a:xfrm>
            <a:off x="360000" y="3072240"/>
            <a:ext cx="9360000" cy="323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그림 148"/>
          <p:cNvPicPr/>
          <p:nvPr/>
        </p:nvPicPr>
        <p:blipFill>
          <a:blip r:embed="rId3"/>
          <a:stretch/>
        </p:blipFill>
        <p:spPr>
          <a:xfrm>
            <a:off x="4115520" y="486000"/>
            <a:ext cx="7764480" cy="270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219453-F966-431B-84DB-01619E184E8C}" type="slidenum">
              <a:t>31</a:t>
            </a:fld>
            <a:endParaRPr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5993027" y="3186000"/>
            <a:ext cx="1519881" cy="341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218955" y="3457575"/>
            <a:ext cx="15158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40748" y="3457575"/>
            <a:ext cx="15157" cy="293206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218955" y="3168066"/>
            <a:ext cx="5668624" cy="28951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040748" y="3168068"/>
            <a:ext cx="193365" cy="28950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18955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874369" y="681038"/>
            <a:ext cx="13210" cy="24870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8"/>
          <p:cNvSpPr/>
          <p:nvPr/>
        </p:nvSpPr>
        <p:spPr>
          <a:xfrm flipH="1">
            <a:off x="434160" y="486000"/>
            <a:ext cx="9283680" cy="130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HC-SR04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3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검증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51" name="그림 150"/>
          <p:cNvPicPr/>
          <p:nvPr/>
        </p:nvPicPr>
        <p:blipFill>
          <a:blip r:embed="rId2"/>
          <a:stretch/>
        </p:blipFill>
        <p:spPr>
          <a:xfrm>
            <a:off x="434160" y="1800000"/>
            <a:ext cx="9925920" cy="459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E875DD-2B47-4597-A840-92FA1BAE3F5D}" type="slidenum">
              <a:t>32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직선 연결선 13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53" name="TextBox 37"/>
          <p:cNvSpPr/>
          <p:nvPr/>
        </p:nvSpPr>
        <p:spPr>
          <a:xfrm flipH="1">
            <a:off x="719640" y="5536440"/>
            <a:ext cx="1102572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/>
            <a:r>
              <a:rPr lang="ko-KR" altLang="en-US" sz="4000" b="1" spc="-300" dirty="0" err="1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스마트팜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모니터링</a:t>
            </a:r>
            <a:r>
              <a:rPr lang="ko-KR" altLang="ko-KR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</a:t>
            </a:r>
            <a:r>
              <a:rPr lang="ko-KR" altLang="en-US" sz="4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장치</a:t>
            </a:r>
            <a:r>
              <a:rPr lang="en-US" altLang="ko-KR" sz="4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4000" b="1" u="none" strike="noStrike" spc="-300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(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with </a:t>
            </a:r>
            <a:r>
              <a:rPr lang="en-US" sz="4000" b="1" u="none" strike="noStrike" spc="-300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risc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-v AMBA APB)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BF2AFA-57B6-4EA7-95E8-576703DDB1ED}" type="slidenum"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/>
          <p:cNvPicPr/>
          <p:nvPr/>
        </p:nvPicPr>
        <p:blipFill>
          <a:blip r:embed="rId2"/>
          <a:stretch/>
        </p:blipFill>
        <p:spPr>
          <a:xfrm>
            <a:off x="5077800" y="720000"/>
            <a:ext cx="6442200" cy="556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Box 44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/>
            <a:r>
              <a:rPr lang="ko-KR" altLang="en-US" sz="4000" b="1" spc="-300" dirty="0" err="1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스마트팜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모니터링</a:t>
            </a:r>
            <a:r>
              <a:rPr lang="ko-KR" altLang="ko-KR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장치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BDCF87-3CFB-4DC8-BF2F-6463DB640C56}" type="slidenum"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39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/>
            <a:r>
              <a:rPr lang="ko-KR" altLang="en-US" sz="4000" b="1" spc="-300" dirty="0" err="1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스마트팜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모니터링</a:t>
            </a:r>
            <a:r>
              <a:rPr lang="ko-KR" altLang="ko-KR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장치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4EA0AA-5A5E-4BC8-AB4C-FFD680AAF6FC}" type="slidenum">
              <a:t>35</a:t>
            </a:fld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0" y="1146333"/>
            <a:ext cx="5993580" cy="5210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Run Time Loop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5B4669A-0134-4449-95BD-23B717C3D31E}" type="slidenum">
              <a:t>36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27" y="0"/>
            <a:ext cx="548017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4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altLang="en-US" sz="4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각 부분 설명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5B4669A-0134-4449-95BD-23B717C3D31E}" type="slidenum">
              <a:t>37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3" y="1117407"/>
            <a:ext cx="5753903" cy="2762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25" t="7051" r="2835" b="5681"/>
          <a:stretch/>
        </p:blipFill>
        <p:spPr>
          <a:xfrm>
            <a:off x="4657323" y="643538"/>
            <a:ext cx="1433513" cy="473869"/>
          </a:xfrm>
          <a:prstGeom prst="rect">
            <a:avLst/>
          </a:prstGeom>
        </p:spPr>
      </p:pic>
      <p:sp>
        <p:nvSpPr>
          <p:cNvPr id="8" name="TextBox 66"/>
          <p:cNvSpPr/>
          <p:nvPr/>
        </p:nvSpPr>
        <p:spPr>
          <a:xfrm>
            <a:off x="4625460" y="4132440"/>
            <a:ext cx="713474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맑은 고딕"/>
              </a:rPr>
              <a:t>UART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입력 버퍼에 값이 있을 경우 동작하도록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SW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로 제어됨</a:t>
            </a:r>
            <a:endParaRPr lang="en-US" altLang="ko-KR" sz="2000" dirty="0" smtClean="0">
              <a:solidFill>
                <a:srgbClr val="000000"/>
              </a:solidFill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6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자를 받은 경우 꽉 </a:t>
            </a:r>
            <a:r>
              <a:rPr lang="ko-KR" altLang="en-US" sz="2000" dirty="0">
                <a:solidFill>
                  <a:srgbClr val="000000"/>
                </a:solidFill>
                <a:latin typeface="맑은 고딕"/>
              </a:rPr>
              <a:t>찼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다고 판단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데이터 프로토콜 확인</a:t>
            </a:r>
            <a:endParaRPr lang="en-US" altLang="ko-KR" sz="2000" dirty="0">
              <a:solidFill>
                <a:srgbClr val="000000"/>
              </a:solidFill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특정 구조의 </a:t>
            </a:r>
            <a:r>
              <a:rPr lang="ko-KR" altLang="en-US" sz="2000" b="0" u="none" strike="noStrike" dirty="0" err="1" smtClean="0">
                <a:solidFill>
                  <a:srgbClr val="000000"/>
                </a:solidFill>
                <a:effectLst/>
                <a:uFillTx/>
                <a:latin typeface="맑은 고딕"/>
              </a:rPr>
              <a:t>문자열</a:t>
            </a:r>
            <a:r>
              <a:rPr lang="ko-KR" altLang="en-US" sz="2000" dirty="0" err="1" smtClean="0">
                <a:solidFill>
                  <a:srgbClr val="000000"/>
                </a:solidFill>
                <a:latin typeface="맑은 고딕"/>
              </a:rPr>
              <a:t>만을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 받음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-</a:t>
            </a:r>
            <a:r>
              <a:rPr lang="en-US" altLang="ko-KR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 ‘S’ + 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/>
              </a:rPr>
              <a:t>sring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en-US" altLang="ko-KR" sz="2000" dirty="0" err="1" smtClean="0">
                <a:solidFill>
                  <a:srgbClr val="000000"/>
                </a:solidFill>
                <a:latin typeface="맑은 고딕"/>
              </a:rPr>
              <a:t>int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) + ‘E’</a:t>
            </a:r>
          </a:p>
          <a:p>
            <a:pPr algn="just" defTabSz="914400">
              <a:lnSpc>
                <a:spcPct val="100000"/>
              </a:lnSpc>
            </a:pPr>
            <a:r>
              <a:rPr lang="ko-KR" alt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</a:rPr>
              <a:t>프로토콜에 맞지 않는 데이터는 데이터 유실된것으로 판단</a:t>
            </a:r>
            <a:r>
              <a:rPr lang="en-US" altLang="ko-KR" sz="2000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입력을 모두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받고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(delay 10msec)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입력 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버퍼</a:t>
            </a:r>
            <a:r>
              <a:rPr lang="ko-KR" altLang="en-US" sz="2000" dirty="0" smtClean="0">
                <a:solidFill>
                  <a:srgbClr val="000000"/>
                </a:solidFill>
                <a:latin typeface="맑은 고딕"/>
              </a:rPr>
              <a:t>의 값을 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</a:rPr>
              <a:t>FLUSH</a:t>
            </a:r>
            <a:endParaRPr lang="en-US" altLang="ko-KR" sz="2000" dirty="0" smtClean="0">
              <a:solidFill>
                <a:srgbClr val="000000"/>
              </a:solidFill>
              <a:latin typeface="맑은 고딕"/>
            </a:endParaRPr>
          </a:p>
          <a:p>
            <a:pPr algn="just" defTabSz="914400">
              <a:lnSpc>
                <a:spcPct val="100000"/>
              </a:lnSpc>
            </a:pPr>
            <a:endParaRPr lang="en-US" altLang="ko-KR" sz="2000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60" y="1185840"/>
            <a:ext cx="3254011" cy="48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41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동작 영상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pic>
        <p:nvPicPr>
          <p:cNvPr id="161" name="그림 160"/>
          <p:cNvPicPr/>
          <p:nvPr/>
        </p:nvPicPr>
        <p:blipFill>
          <a:blip r:embed="rId2"/>
          <a:stretch/>
        </p:blipFill>
        <p:spPr>
          <a:xfrm>
            <a:off x="2700000" y="360"/>
            <a:ext cx="9492120" cy="711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34F6C7-DD53-49D0-A908-D4FA0FDE883D}" type="slidenum"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직선 연결선 12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167" name="TextBox 33"/>
          <p:cNvSpPr/>
          <p:nvPr/>
        </p:nvSpPr>
        <p:spPr>
          <a:xfrm flipH="1">
            <a:off x="2462040" y="553644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ko-KR" sz="4000" b="1" u="none" strike="noStrike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미래 개선사항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60E3ED-95BF-4C81-9E3B-3C0D2A4EB352}" type="slidenum"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79"/>
          <p:cNvPicPr/>
          <p:nvPr/>
        </p:nvPicPr>
        <p:blipFill>
          <a:blip r:embed="rId2"/>
          <a:stretch/>
        </p:blipFill>
        <p:spPr>
          <a:xfrm>
            <a:off x="8211600" y="4825800"/>
            <a:ext cx="3308040" cy="10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그림 80"/>
          <p:cNvPicPr/>
          <p:nvPr/>
        </p:nvPicPr>
        <p:blipFill>
          <a:blip r:embed="rId3"/>
          <a:stretch/>
        </p:blipFill>
        <p:spPr>
          <a:xfrm>
            <a:off x="8215200" y="3385800"/>
            <a:ext cx="3304440" cy="138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Box 65"/>
          <p:cNvSpPr/>
          <p:nvPr/>
        </p:nvSpPr>
        <p:spPr>
          <a:xfrm>
            <a:off x="330480" y="4946450"/>
            <a:ext cx="776577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프로젝트 </a:t>
            </a:r>
            <a:r>
              <a:rPr lang="ko-KR" sz="20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관리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GIT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ko-KR" sz="20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 및 회로 합성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: </a:t>
            </a:r>
            <a:r>
              <a:rPr lang="en-US" sz="20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VIVADO</a:t>
            </a:r>
          </a:p>
          <a:p>
            <a:pPr defTabSz="914400">
              <a:lnSpc>
                <a:spcPct val="100000"/>
              </a:lnSpc>
            </a:pPr>
            <a:r>
              <a:rPr lang="ko-KR" altLang="en-US" sz="2000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프로그렘데머</a:t>
            </a:r>
            <a:r>
              <a:rPr lang="en-US" altLang="ko-KR" sz="2000" dirty="0" smtClean="0">
                <a:solidFill>
                  <a:srgbClr val="000000"/>
                </a:solidFill>
                <a:latin typeface="맑은 고딕"/>
                <a:ea typeface="DejaVu Sans"/>
              </a:rPr>
              <a:t>: C</a:t>
            </a:r>
            <a:endParaRPr lang="en-US" sz="2000" b="0" u="none" strike="noStrike" dirty="0" smtClean="0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CD6898-24B6-4CA1-9378-9B73C0B29E36}" type="slidenum">
              <a:t>4</a:t>
            </a:fld>
            <a:endParaRPr/>
          </a:p>
        </p:txBody>
      </p:sp>
      <p:pic>
        <p:nvPicPr>
          <p:cNvPr id="89" name="Picture 4" descr="New and Improved SystemVerilog 1800-2017 - Verification Horizons"/>
          <p:cNvPicPr/>
          <p:nvPr/>
        </p:nvPicPr>
        <p:blipFill>
          <a:blip r:embed="rId4"/>
          <a:stretch/>
        </p:blipFill>
        <p:spPr>
          <a:xfrm>
            <a:off x="8211600" y="1908720"/>
            <a:ext cx="3308040" cy="141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0" name="Picture 6" descr="Step 1 C 언어란?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0" r="25922"/>
          <a:stretch/>
        </p:blipFill>
        <p:spPr bwMode="auto">
          <a:xfrm>
            <a:off x="10065490" y="53269"/>
            <a:ext cx="1454150" cy="179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5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기능적 개선방안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69" name="TextBox 32"/>
          <p:cNvSpPr/>
          <p:nvPr/>
        </p:nvSpPr>
        <p:spPr>
          <a:xfrm>
            <a:off x="745200" y="1496886"/>
            <a:ext cx="10054800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사용중인 </a:t>
            </a:r>
            <a:r>
              <a:rPr lang="en-US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가 수행 가능한 연산에 한계가 있어 외부 계산 모듈의 도움을 </a:t>
            </a:r>
            <a:r>
              <a:rPr lang="ko-KR" sz="18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받고있음</a:t>
            </a:r>
            <a:r>
              <a:rPr lang="en-US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CPU</a:t>
            </a:r>
            <a:r>
              <a:rPr lang="ko-KR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를 </a:t>
            </a:r>
            <a:r>
              <a:rPr lang="ko-KR" sz="18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다른칩셋으로</a:t>
            </a:r>
            <a:r>
              <a:rPr lang="ko-KR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바꾸어 해결 가능</a:t>
            </a:r>
            <a:r>
              <a:rPr lang="en-US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</a:p>
          <a:p>
            <a:pPr defTabSz="914400">
              <a:lnSpc>
                <a:spcPct val="100000"/>
              </a:lnSpc>
            </a:pPr>
            <a:endParaRPr lang="en-US" b="1" dirty="0">
              <a:solidFill>
                <a:schemeClr val="accent1">
                  <a:lumMod val="50000"/>
                </a:schemeClr>
              </a:solidFill>
              <a:latin typeface="Pretendard"/>
              <a:ea typeface="Pretendard"/>
            </a:endParaRPr>
          </a:p>
          <a:p>
            <a:pPr defTabSz="914400">
              <a:lnSpc>
                <a:spcPct val="10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토양 수분 센서를 이용한 자동 물주기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,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조도센서를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이용한 자동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차양장치등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 추가적인 센서를 이용한 기능을 추가 할 수 있다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Pretendard"/>
                <a:ea typeface="Pretendard"/>
              </a:rPr>
              <a:t>. </a:t>
            </a:r>
            <a:endParaRPr lang="en-US" sz="18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</p:txBody>
      </p:sp>
      <p:sp>
        <p:nvSpPr>
          <p:cNvPr id="170" name="TextBox 35"/>
          <p:cNvSpPr/>
          <p:nvPr/>
        </p:nvSpPr>
        <p:spPr>
          <a:xfrm flipH="1">
            <a:off x="434160" y="337278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성능적 개선방안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1" name="TextBox 36"/>
          <p:cNvSpPr/>
          <p:nvPr/>
        </p:nvSpPr>
        <p:spPr>
          <a:xfrm>
            <a:off x="745200" y="4472641"/>
            <a:ext cx="10054800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APB</a:t>
            </a:r>
            <a:r>
              <a:rPr lang="ko-KR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프로토콜이 아닌 </a:t>
            </a:r>
            <a:r>
              <a:rPr lang="en-US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AXI</a:t>
            </a:r>
            <a:r>
              <a:rPr lang="ko-KR" sz="18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같은 </a:t>
            </a:r>
            <a:r>
              <a:rPr lang="ko-KR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파이프라인과 </a:t>
            </a:r>
            <a:r>
              <a:rPr lang="ko-KR" sz="1800" b="1" u="none" strike="noStrike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고속처리가</a:t>
            </a:r>
            <a:r>
              <a:rPr lang="ko-KR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가능한 버스 프로토콜을 사용할 경우 </a:t>
            </a:r>
            <a:r>
              <a:rPr lang="ko-KR" sz="1800" b="1" u="none" strike="noStrike" dirty="0" err="1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패리페럴</a:t>
            </a:r>
            <a:r>
              <a:rPr lang="ko-KR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병렬 접근이 가능하여 손실되는 클럭을 최소화 할 수 있을 것</a:t>
            </a:r>
            <a:r>
              <a:rPr lang="en-US" sz="18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.</a:t>
            </a: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280215-CB98-4006-87F6-4E49BC40D442}" type="slidenum"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그룹 6"/>
          <p:cNvGrpSpPr/>
          <p:nvPr/>
        </p:nvGrpSpPr>
        <p:grpSpPr>
          <a:xfrm>
            <a:off x="6817680" y="872280"/>
            <a:ext cx="5376960" cy="4486320"/>
            <a:chOff x="6817680" y="872280"/>
            <a:chExt cx="5376960" cy="4486320"/>
          </a:xfrm>
        </p:grpSpPr>
        <p:sp>
          <p:nvSpPr>
            <p:cNvPr id="173" name="TextBox 1"/>
            <p:cNvSpPr/>
            <p:nvPr/>
          </p:nvSpPr>
          <p:spPr>
            <a:xfrm>
              <a:off x="6818040" y="872280"/>
              <a:ext cx="1865160" cy="312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en-US" sz="19900" b="1" u="none" strike="noStrike">
                  <a:solidFill>
                    <a:schemeClr val="lt1"/>
                  </a:solidFill>
                  <a:effectLst/>
                  <a:uFillTx/>
                  <a:latin typeface="Pretendard Black"/>
                  <a:ea typeface="Pretendard Black"/>
                </a:rPr>
                <a:t>4</a:t>
              </a:r>
              <a:endParaRPr lang="en-US" sz="199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sp>
          <p:nvSpPr>
            <p:cNvPr id="174" name="TextBox 2"/>
            <p:cNvSpPr/>
            <p:nvPr/>
          </p:nvSpPr>
          <p:spPr>
            <a:xfrm>
              <a:off x="6818040" y="3912120"/>
              <a:ext cx="1360800" cy="8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소감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75" name="직선 연결선 3"/>
            <p:cNvCxnSpPr/>
            <p:nvPr/>
          </p:nvCxnSpPr>
          <p:spPr>
            <a:xfrm>
              <a:off x="6817680" y="510732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76" name="직선 연결선 5"/>
            <p:cNvCxnSpPr/>
            <p:nvPr/>
          </p:nvCxnSpPr>
          <p:spPr>
            <a:xfrm>
              <a:off x="6817680" y="535572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61D03E-B044-437D-8786-C78D1BDC517B}" type="slidenum"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928368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ko-KR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소감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191236"/>
            <a:ext cx="11040400" cy="5112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1.  </a:t>
            </a:r>
            <a:r>
              <a:rPr lang="ko-KR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센서 </a:t>
            </a:r>
            <a:r>
              <a:rPr lang="ko-KR" sz="18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데이터 </a:t>
            </a:r>
            <a:r>
              <a:rPr lang="ko-KR" altLang="en-US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출력 형태</a:t>
            </a:r>
            <a:r>
              <a:rPr lang="ko-KR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의 </a:t>
            </a:r>
            <a:r>
              <a:rPr lang="ko-KR" sz="1800" b="0" u="none" strike="noStrike" dirty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이해가 부족하여 </a:t>
            </a:r>
            <a:r>
              <a:rPr lang="ko-KR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시뮬레이션</a:t>
            </a:r>
            <a:r>
              <a:rPr lang="ko-KR" altLang="en-US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중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 계속해서 타이밍이 어긋나는 문제가 발생했다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</a:p>
          <a:p>
            <a:pPr marL="285750" indent="-28575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정확한 시뮬레이션을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위해서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설계한 모듈의 데이터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처리 과정에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대한 깊은 이해가 필요함을 느꼈다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r>
              <a:rPr lang="en-US" sz="1800" b="0" u="none" strike="noStrike" dirty="0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 </a:t>
            </a:r>
            <a:endParaRPr lang="en-US" sz="1800" b="0" u="none" strike="noStrike" dirty="0" smtClean="0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  <a:p>
            <a:pPr marL="285750" indent="-28575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endParaRPr lang="en-US" sz="1800" b="0" u="none" strike="noStrike" dirty="0" smtClean="0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  <a:p>
            <a:pPr marL="342900" indent="-3429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AutoNum type="arabicPeriod" startAt="2"/>
            </a:pP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버스프로토콜과 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CPU</a:t>
            </a:r>
            <a:r>
              <a:rPr lang="ko-KR" altLang="en-US" dirty="0">
                <a:solidFill>
                  <a:srgbClr val="000000"/>
                </a:solidFill>
                <a:latin typeface="맑은 고딕"/>
                <a:ea typeface="DejaVu Sans"/>
              </a:rPr>
              <a:t>를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 바닥부터 설계하고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직접 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CPU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에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연결해보며 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CPU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가 어떻게 외부 장치에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접근하고 제어하는지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이해 할 수 있었다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</a:p>
          <a:p>
            <a:pPr marL="342900" indent="-3429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AutoNum type="arabicPeriod" startAt="2"/>
            </a:pPr>
            <a:endParaRPr lang="en-US" altLang="ko-KR" dirty="0" smtClean="0">
              <a:solidFill>
                <a:srgbClr val="000000"/>
              </a:solidFill>
              <a:latin typeface="맑은 고딕"/>
              <a:ea typeface="DejaVu Sans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3.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프로젝트를 진행하며 구상한 아이디어의 </a:t>
            </a:r>
            <a:r>
              <a:rPr lang="en-US" altLang="ko-KR" dirty="0">
                <a:solidFill>
                  <a:srgbClr val="000000"/>
                </a:solidFill>
                <a:latin typeface="맑은 고딕"/>
                <a:ea typeface="DejaVu Sans"/>
              </a:rPr>
              <a:t>3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0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퍼센트정도는 구현 도중 다른 방법으로 우회하거나 폐기되었다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-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구현능력의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 부족함을 느꼈으며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아이디어를 구현해내는 과정을 반복하여 구현과정에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서 발생하는 다양한</a:t>
            </a:r>
            <a:r>
              <a:rPr lang="ko-KR" altLang="en-US" dirty="0" smtClean="0">
                <a:solidFill>
                  <a:srgbClr val="000000"/>
                </a:solidFill>
                <a:latin typeface="맑은 고딕"/>
                <a:ea typeface="DejaVu Sans"/>
              </a:rPr>
              <a:t> 상황에 적절히 대처하는 능력을 키워야 함을 알게 되었다</a:t>
            </a:r>
            <a:r>
              <a:rPr lang="en-US" altLang="ko-KR" dirty="0" smtClean="0">
                <a:solidFill>
                  <a:srgbClr val="000000"/>
                </a:solidFill>
                <a:latin typeface="맑은 고딕"/>
                <a:ea typeface="DejaVu Sans"/>
              </a:rPr>
              <a:t>.</a:t>
            </a:r>
            <a:endParaRPr lang="en-US" sz="1800" b="0" u="none" strike="noStrike" dirty="0" smtClean="0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  <a:p>
            <a:pPr marL="285750" indent="-28575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endParaRPr lang="en-US" dirty="0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97D42A-5BCA-4581-8737-A0ADBFB8B361}" type="slidenum"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57"/>
          <p:cNvSpPr/>
          <p:nvPr/>
        </p:nvSpPr>
        <p:spPr>
          <a:xfrm flipH="1">
            <a:off x="433800" y="486000"/>
            <a:ext cx="4869720" cy="1613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PROJECT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defTabSz="914400">
              <a:lnSpc>
                <a:spcPct val="100000"/>
              </a:lnSpc>
            </a:pPr>
            <a:r>
              <a:rPr lang="en-US" sz="5000" b="1" u="none" strike="noStrike" spc="-30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GITHUB LINK</a:t>
            </a:r>
            <a:endParaRPr lang="en-US" sz="5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181" name="TextBox 28"/>
          <p:cNvSpPr/>
          <p:nvPr/>
        </p:nvSpPr>
        <p:spPr>
          <a:xfrm>
            <a:off x="6136200" y="5220000"/>
            <a:ext cx="5214240" cy="1049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3000" b="0" u="sng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my RISC-V</a:t>
            </a:r>
            <a:r>
              <a:rPr lang="en-US" sz="2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← Click / Ctrl Click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  <a:p>
            <a:pPr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https://github.com/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  <a:hlinkClick r:id="rId2"/>
              </a:rPr>
              <a:t>cong2738/my_RISC-V</a:t>
            </a:r>
            <a:r>
              <a:rPr lang="en-US" sz="1400" b="0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06DCC1-123F-431E-BFD5-66D5AF6F2BE1}" type="slidenum"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그룹 1"/>
          <p:cNvGrpSpPr/>
          <p:nvPr/>
        </p:nvGrpSpPr>
        <p:grpSpPr>
          <a:xfrm>
            <a:off x="180000" y="2340000"/>
            <a:ext cx="5376960" cy="4486320"/>
            <a:chOff x="180000" y="2340000"/>
            <a:chExt cx="5376960" cy="4486320"/>
          </a:xfrm>
        </p:grpSpPr>
        <p:sp>
          <p:nvSpPr>
            <p:cNvPr id="183" name="TextBox 61"/>
            <p:cNvSpPr/>
            <p:nvPr/>
          </p:nvSpPr>
          <p:spPr>
            <a:xfrm>
              <a:off x="180360" y="2340000"/>
              <a:ext cx="1863360" cy="3120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맑은 고딕"/>
                <a:ea typeface="DejaVu Sans"/>
              </a:endParaRPr>
            </a:p>
          </p:txBody>
        </p:sp>
        <p:sp>
          <p:nvSpPr>
            <p:cNvPr id="184" name="TextBox 62"/>
            <p:cNvSpPr/>
            <p:nvPr/>
          </p:nvSpPr>
          <p:spPr>
            <a:xfrm>
              <a:off x="180360" y="5379840"/>
              <a:ext cx="3075120" cy="82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defTabSz="914400">
                <a:lnSpc>
                  <a:spcPct val="100000"/>
                </a:lnSpc>
              </a:pPr>
              <a:r>
                <a:rPr lang="ko-KR" sz="4800" b="1" u="none" strike="noStrike" spc="-300">
                  <a:solidFill>
                    <a:schemeClr val="lt1"/>
                  </a:solidFill>
                  <a:effectLst/>
                  <a:uFillTx/>
                  <a:latin typeface="Pretendard"/>
                  <a:ea typeface="Pretendard"/>
                </a:rPr>
                <a:t>감사합니다</a:t>
              </a:r>
              <a:endParaRPr lang="en-US" sz="4800" b="0" u="none" strike="noStrike">
                <a:solidFill>
                  <a:srgbClr val="FFFFFF"/>
                </a:solidFill>
                <a:effectLst/>
                <a:uFillTx/>
                <a:latin typeface="맑은 고딕"/>
              </a:endParaRPr>
            </a:p>
          </p:txBody>
        </p:sp>
        <p:cxnSp>
          <p:nvCxnSpPr>
            <p:cNvPr id="185" name="직선 연결선 1"/>
            <p:cNvCxnSpPr/>
            <p:nvPr/>
          </p:nvCxnSpPr>
          <p:spPr>
            <a:xfrm>
              <a:off x="180000" y="6575040"/>
              <a:ext cx="5377320" cy="3240"/>
            </a:xfrm>
            <a:prstGeom prst="straightConnector1">
              <a:avLst/>
            </a:prstGeom>
            <a:ln w="76320">
              <a:solidFill>
                <a:srgbClr val="FFFFFF"/>
              </a:solidFill>
              <a:miter/>
            </a:ln>
          </p:spPr>
        </p:cxnSp>
        <p:cxnSp>
          <p:nvCxnSpPr>
            <p:cNvPr id="186" name="직선 연결선 8"/>
            <p:cNvCxnSpPr/>
            <p:nvPr/>
          </p:nvCxnSpPr>
          <p:spPr>
            <a:xfrm>
              <a:off x="180000" y="6823440"/>
              <a:ext cx="5377320" cy="3240"/>
            </a:xfrm>
            <a:prstGeom prst="straightConnector1">
              <a:avLst/>
            </a:prstGeom>
            <a:ln w="3240">
              <a:solidFill>
                <a:srgbClr val="FFFFFF"/>
              </a:solidFill>
              <a:miter/>
            </a:ln>
          </p:spPr>
        </p:cxn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4E972C5-0C00-43E0-A5CB-9AA7F1CD6415}" type="slidenum"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직선 연결선 4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0B7AFA-B501-493A-8E7F-B1B1264A9ACF}" type="slidenum">
              <a:t>5</a:t>
            </a:fld>
            <a:endParaRPr/>
          </a:p>
        </p:txBody>
      </p:sp>
      <p:sp>
        <p:nvSpPr>
          <p:cNvPr id="3" name="직사각형 2"/>
          <p:cNvSpPr/>
          <p:nvPr/>
        </p:nvSpPr>
        <p:spPr>
          <a:xfrm>
            <a:off x="6003035" y="5562774"/>
            <a:ext cx="52148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4000" b="1" spc="-300" dirty="0" err="1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스마트팜</a:t>
            </a:r>
            <a:r>
              <a:rPr lang="ko-KR" altLang="en-US" sz="4000" b="1" spc="-300" dirty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</a:t>
            </a:r>
            <a:r>
              <a:rPr lang="ko-KR" altLang="en-US" sz="4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모니터링</a:t>
            </a:r>
            <a:r>
              <a:rPr lang="ko-KR" altLang="ko-KR" sz="4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 </a:t>
            </a:r>
            <a:r>
              <a:rPr lang="ko-KR" altLang="en-US" sz="4000" b="1" spc="-300" dirty="0" smtClean="0">
                <a:solidFill>
                  <a:schemeClr val="accent1">
                    <a:lumMod val="50000"/>
                  </a:schemeClr>
                </a:solidFill>
                <a:latin typeface="Pretendard Black"/>
                <a:ea typeface="Pretendard Black"/>
              </a:rPr>
              <a:t>장치</a:t>
            </a:r>
            <a:endParaRPr lang="en-US" altLang="ko-KR" sz="4000" dirty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103862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ko-KR" altLang="en-US" sz="4000" dirty="0" err="1">
                <a:solidFill>
                  <a:srgbClr val="000000"/>
                </a:solidFill>
                <a:latin typeface="Pretendard Black"/>
              </a:rPr>
              <a:t>스마트팜</a:t>
            </a:r>
            <a:r>
              <a:rPr lang="ko-KR" altLang="en-US" sz="4000" dirty="0">
                <a:solidFill>
                  <a:srgbClr val="000000"/>
                </a:solidFill>
                <a:latin typeface="Pretendard Black"/>
              </a:rPr>
              <a:t> 모니터링 장치</a:t>
            </a:r>
            <a:endParaRPr lang="en-US" altLang="ko-KR" sz="4000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4817400" cy="25941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Pretendard"/>
              </a:rPr>
              <a:t>센서를 상시 동작시켜 센서의 값을 실시간으로 측정 가능하도록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설계</a:t>
            </a:r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pPr marL="285750" indent="-28575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온습도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물탱크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수위등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 을 측정 하여 자동으로 대처하고 사용자에게 상태를 알린다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.</a:t>
            </a:r>
          </a:p>
          <a:p>
            <a:pPr marL="285750" indent="-28575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차후 추가 센서 확장성이 필요 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CPU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를 사용 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센서추가와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SW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업데이트 가능하도록 설계</a:t>
            </a:r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97D42A-5BCA-4581-8737-A0ADBFB8B361}" type="slidenum">
              <a:t>6</a:t>
            </a:fld>
            <a:endParaRPr/>
          </a:p>
        </p:txBody>
      </p:sp>
      <p:pic>
        <p:nvPicPr>
          <p:cNvPr id="1030" name="Picture 6" descr="https://www.lgcns.com/wp-content/uploads/2024/07/1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40" y="0"/>
            <a:ext cx="5652580" cy="63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5"/>
          <p:cNvSpPr/>
          <p:nvPr/>
        </p:nvSpPr>
        <p:spPr>
          <a:xfrm>
            <a:off x="6470840" y="6356520"/>
            <a:ext cx="415144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ko-KR" altLang="en-US" sz="1200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이미지</a:t>
            </a:r>
            <a:r>
              <a:rPr lang="ko-KR" altLang="en-US" sz="1200" b="0" u="none" strike="noStrike" dirty="0" err="1" smtClean="0">
                <a:solidFill>
                  <a:srgbClr val="000000"/>
                </a:solidFill>
                <a:effectLst/>
                <a:uFillTx/>
                <a:latin typeface="맑은 고딕"/>
                <a:ea typeface="DejaVu Sans"/>
              </a:rPr>
              <a:t>출처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</a:rPr>
              <a:t>: https://www.lgcns.com/blog/it-trend/57340/</a:t>
            </a:r>
            <a:endParaRPr lang="en-US" sz="1200" b="0" u="none" strike="noStrike" dirty="0" smtClean="0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9202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Box 52"/>
          <p:cNvSpPr/>
          <p:nvPr/>
        </p:nvSpPr>
        <p:spPr>
          <a:xfrm flipH="1">
            <a:off x="434160" y="486000"/>
            <a:ext cx="103862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ko-KR" altLang="en-US" sz="4000" dirty="0" smtClean="0">
                <a:solidFill>
                  <a:srgbClr val="000000"/>
                </a:solidFill>
                <a:latin typeface="Pretendard Black"/>
              </a:rPr>
              <a:t>프로젝트 동작 개요</a:t>
            </a:r>
            <a:endParaRPr lang="en-US" altLang="ko-KR" sz="4000" dirty="0">
              <a:solidFill>
                <a:srgbClr val="000000"/>
              </a:solidFill>
              <a:latin typeface="Pretendard Black"/>
            </a:endParaRPr>
          </a:p>
        </p:txBody>
      </p:sp>
      <p:sp>
        <p:nvSpPr>
          <p:cNvPr id="178" name="TextBox 54"/>
          <p:cNvSpPr/>
          <p:nvPr/>
        </p:nvSpPr>
        <p:spPr>
          <a:xfrm>
            <a:off x="745200" y="2515320"/>
            <a:ext cx="3574080" cy="20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맑은 고딕"/>
              <a:ea typeface="DejaVu Sans"/>
            </a:endParaRPr>
          </a:p>
        </p:txBody>
      </p:sp>
      <p:sp>
        <p:nvSpPr>
          <p:cNvPr id="179" name="TextBox 56"/>
          <p:cNvSpPr/>
          <p:nvPr/>
        </p:nvSpPr>
        <p:spPr>
          <a:xfrm>
            <a:off x="745200" y="1543680"/>
            <a:ext cx="461166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센서는 연속적으로 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스마트팜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 환경 측정</a:t>
            </a:r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Pretendard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현재 물탱크 수위와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온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습도에 따라 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온열램프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전자벨브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가습기에 전원 제공</a:t>
            </a:r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사용자의 입력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(RXDATA)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에 따라 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FND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에 총센서동작시간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물통의 수위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온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/</a:t>
            </a:r>
            <a:r>
              <a:rPr lang="ko-KR" altLang="en-US" dirty="0" err="1" smtClean="0">
                <a:solidFill>
                  <a:srgbClr val="000000"/>
                </a:solidFill>
                <a:latin typeface="Pretendard"/>
              </a:rPr>
              <a:t>습도중</a:t>
            </a: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Pretendard"/>
              </a:rPr>
              <a:t>선택 출력</a:t>
            </a:r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endParaRPr lang="en-US" altLang="ko-KR" dirty="0" smtClean="0">
              <a:solidFill>
                <a:srgbClr val="000000"/>
              </a:solidFill>
              <a:latin typeface="Pretendard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000000"/>
                </a:solidFill>
                <a:latin typeface="Pretendard"/>
              </a:rPr>
              <a:t>PC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에 주기적으로 </a:t>
            </a:r>
            <a:r>
              <a:rPr lang="en-US" altLang="ko-KR" dirty="0">
                <a:solidFill>
                  <a:srgbClr val="000000"/>
                </a:solidFill>
                <a:latin typeface="Pretendard"/>
              </a:rPr>
              <a:t>TX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를 통해 </a:t>
            </a:r>
            <a:r>
              <a:rPr lang="ko-KR" altLang="en-US" dirty="0" err="1">
                <a:solidFill>
                  <a:srgbClr val="000000"/>
                </a:solidFill>
                <a:latin typeface="Pretendard"/>
              </a:rPr>
              <a:t>스마트팜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 상태</a:t>
            </a:r>
            <a:r>
              <a:rPr lang="en-US" altLang="ko-KR" dirty="0">
                <a:solidFill>
                  <a:srgbClr val="000000"/>
                </a:solidFill>
                <a:latin typeface="Pretendard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물탱크</a:t>
            </a:r>
            <a:r>
              <a:rPr lang="en-US" altLang="ko-KR" dirty="0">
                <a:solidFill>
                  <a:srgbClr val="000000"/>
                </a:solidFill>
                <a:latin typeface="Pretendard"/>
              </a:rPr>
              <a:t>, </a:t>
            </a:r>
            <a:r>
              <a:rPr lang="ko-KR" altLang="en-US" dirty="0" err="1">
                <a:solidFill>
                  <a:srgbClr val="000000"/>
                </a:solidFill>
                <a:latin typeface="Pretendard"/>
              </a:rPr>
              <a:t>온습도</a:t>
            </a:r>
            <a:r>
              <a:rPr lang="en-US" altLang="ko-KR" dirty="0">
                <a:solidFill>
                  <a:srgbClr val="000000"/>
                </a:solidFill>
                <a:latin typeface="Pretendard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Pretendard"/>
              </a:rPr>
              <a:t>출력</a:t>
            </a:r>
            <a:endParaRPr lang="en-US" altLang="ko-KR" dirty="0">
              <a:solidFill>
                <a:srgbClr val="000000"/>
              </a:solidFill>
              <a:latin typeface="Pretendard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000000"/>
              </a:solidFill>
              <a:latin typeface="Pretendard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297D42A-5BCA-4581-8737-A0ADBFB8B361}" type="slidenum">
              <a:t>7</a:t>
            </a:fld>
            <a:endParaRPr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0" y="1146333"/>
            <a:ext cx="5993580" cy="52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8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60"/>
          <p:cNvSpPr/>
          <p:nvPr/>
        </p:nvSpPr>
        <p:spPr>
          <a:xfrm flipH="1">
            <a:off x="6479640" y="5580000"/>
            <a:ext cx="505404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 anchorCtr="1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AMBA APB protocol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cxnSp>
        <p:nvCxnSpPr>
          <p:cNvPr id="97" name="직선 연결선 10"/>
          <p:cNvCxnSpPr/>
          <p:nvPr/>
        </p:nvCxnSpPr>
        <p:spPr>
          <a:xfrm>
            <a:off x="513360" y="6298200"/>
            <a:ext cx="11703240" cy="3240"/>
          </a:xfrm>
          <a:prstGeom prst="straightConnector1">
            <a:avLst/>
          </a:prstGeom>
          <a:ln w="57240">
            <a:solidFill>
              <a:srgbClr val="BF0041"/>
            </a:solidFill>
            <a:miter/>
          </a:ln>
        </p:spPr>
      </p:cxn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91ACB20-2D78-43C4-9F9B-5A16956927A5}" type="slidenum"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0"/>
          <p:cNvSpPr/>
          <p:nvPr/>
        </p:nvSpPr>
        <p:spPr>
          <a:xfrm flipH="1">
            <a:off x="434160" y="486000"/>
            <a:ext cx="928368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BUS</a:t>
            </a:r>
            <a:r>
              <a:rPr lang="ko-KR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란</a:t>
            </a:r>
            <a:r>
              <a:rPr lang="en-US" sz="4000" b="1" u="none" strike="noStrike" spc="-300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 Black"/>
                <a:ea typeface="Pretendard Black"/>
              </a:rPr>
              <a:t>?</a:t>
            </a:r>
            <a:endParaRPr lang="en-US" sz="4000" b="0" u="none" strike="noStrike" dirty="0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99" name="TextBox 66"/>
          <p:cNvSpPr/>
          <p:nvPr/>
        </p:nvSpPr>
        <p:spPr>
          <a:xfrm>
            <a:off x="405000" y="1514160"/>
            <a:ext cx="5355000" cy="13219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BUS: </a:t>
            </a:r>
            <a:r>
              <a:rPr 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CPU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의 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데이터 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주소</a:t>
            </a:r>
            <a:r>
              <a:rPr lang="en-US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, </a:t>
            </a:r>
            <a:r>
              <a:rPr lang="ko-KR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제어신호를</a:t>
            </a:r>
            <a:r>
              <a:rPr lang="en-US" alt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ko-KR" altLang="en-US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주변장치로</a:t>
            </a:r>
            <a:r>
              <a:rPr 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</a:t>
            </a:r>
            <a:r>
              <a:rPr lang="ko-KR" sz="2000" b="1" u="none" strike="noStrike" dirty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전송하기 위한 </a:t>
            </a:r>
            <a:r>
              <a:rPr lang="ko-KR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통신경</a:t>
            </a:r>
            <a:r>
              <a:rPr lang="ko-KR" altLang="en-US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로</a:t>
            </a:r>
            <a:endParaRPr lang="en-US" altLang="ko-KR" sz="20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  <a:p>
            <a:pPr algn="just" defTabSz="914400">
              <a:lnSpc>
                <a:spcPct val="100000"/>
              </a:lnSpc>
            </a:pP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Pretendard"/>
              <a:ea typeface="Pretendard"/>
            </a:endParaRPr>
          </a:p>
          <a:p>
            <a:pPr algn="just" defTabSz="914400">
              <a:lnSpc>
                <a:spcPct val="100000"/>
              </a:lnSpc>
            </a:pP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메모리 </a:t>
            </a:r>
            <a:r>
              <a:rPr lang="ko-KR" altLang="en-US" sz="2000" b="1" u="none" strike="noStrike" dirty="0" err="1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맵에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 따라 </a:t>
            </a:r>
            <a:r>
              <a:rPr lang="en-US" altLang="ko-KR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PP</a:t>
            </a:r>
            <a:r>
              <a:rPr lang="ko-KR" altLang="en-US" sz="2000" b="1" u="none" strike="noStrike" dirty="0" smtClean="0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선</a:t>
            </a:r>
            <a:r>
              <a:rPr lang="ko-KR" altLang="en-US" dirty="0" smtClean="0"/>
              <a:t>택</a:t>
            </a:r>
            <a:endParaRPr lang="en-US" altLang="ko-KR" sz="2000" b="1" u="none" strike="noStrike" dirty="0" smtClean="0">
              <a:solidFill>
                <a:schemeClr val="accent1">
                  <a:lumMod val="50000"/>
                </a:schemeClr>
              </a:solidFill>
              <a:effectLst/>
              <a:uFillTx/>
              <a:latin typeface="Pretendard"/>
              <a:ea typeface="Pretendard"/>
            </a:endParaRPr>
          </a:p>
        </p:txBody>
      </p:sp>
      <p:pic>
        <p:nvPicPr>
          <p:cNvPr id="100" name="그림 99"/>
          <p:cNvPicPr/>
          <p:nvPr/>
        </p:nvPicPr>
        <p:blipFill>
          <a:blip r:embed="rId2"/>
          <a:stretch/>
        </p:blipFill>
        <p:spPr>
          <a:xfrm>
            <a:off x="5940000" y="837000"/>
            <a:ext cx="5924160" cy="474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58"/>
          <p:cNvSpPr/>
          <p:nvPr/>
        </p:nvSpPr>
        <p:spPr>
          <a:xfrm>
            <a:off x="5985000" y="5544720"/>
            <a:ext cx="5355000" cy="39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US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Stm32f103 </a:t>
            </a:r>
            <a:r>
              <a:rPr lang="ko-KR" sz="2000" b="1" u="none" strike="noStrike"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Pretendard"/>
                <a:ea typeface="Pretendard"/>
              </a:rPr>
              <a:t>시스템 아키텍쳐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맑은 고딕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11C6980-CF7E-4F04-81E0-35CB343B190F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_008_10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4264</TotalTime>
  <Words>683</Words>
  <Application>Microsoft Office PowerPoint</Application>
  <PresentationFormat>와이드스크린</PresentationFormat>
  <Paragraphs>161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Pretendard</vt:lpstr>
      <vt:lpstr>Pretendard Black</vt:lpstr>
      <vt:lpstr>맑은 고딕</vt:lpstr>
      <vt:lpstr>Arial</vt:lpstr>
      <vt:lpstr>DejaVu Sans</vt:lpstr>
      <vt:lpstr>Symbol</vt:lpstr>
      <vt:lpstr>Wingdings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Yu Saebyeol</dc:creator>
  <dc:description/>
  <cp:lastModifiedBy>kccistc</cp:lastModifiedBy>
  <cp:revision>464</cp:revision>
  <dcterms:created xsi:type="dcterms:W3CDTF">2022-08-03T01:14:38Z</dcterms:created>
  <dcterms:modified xsi:type="dcterms:W3CDTF">2025-05-08T11:11:58Z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와이드스크린</vt:lpwstr>
  </property>
  <property fmtid="{D5CDD505-2E9C-101B-9397-08002B2CF9AE}" pid="4" name="Slides">
    <vt:i4>44</vt:i4>
  </property>
</Properties>
</file>